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485" r:id="rId2"/>
    <p:sldId id="396" r:id="rId3"/>
    <p:sldId id="519" r:id="rId4"/>
    <p:sldId id="522" r:id="rId5"/>
    <p:sldId id="520" r:id="rId6"/>
    <p:sldId id="521" r:id="rId7"/>
    <p:sldId id="523" r:id="rId8"/>
    <p:sldId id="264" r:id="rId9"/>
    <p:sldId id="265" r:id="rId10"/>
    <p:sldId id="525" r:id="rId11"/>
    <p:sldId id="528" r:id="rId12"/>
    <p:sldId id="529" r:id="rId13"/>
    <p:sldId id="526" r:id="rId14"/>
    <p:sldId id="530" r:id="rId15"/>
    <p:sldId id="531" r:id="rId16"/>
    <p:sldId id="533" r:id="rId17"/>
    <p:sldId id="532" r:id="rId18"/>
    <p:sldId id="537" r:id="rId19"/>
    <p:sldId id="518"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Calibri Light" panose="020F0302020204030204" pitchFamily="34" charset="0"/>
      <p:regular r:id="rId26"/>
      <p:italic r:id="rId27"/>
    </p:embeddedFont>
    <p:embeddedFont>
      <p:font typeface="Verdana" panose="020B0604030504040204" pitchFamily="34" charset="0"/>
      <p:regular r:id="rId28"/>
      <p:bold r:id="rId29"/>
      <p:italic r:id="rId30"/>
      <p:boldItalic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522"/>
            <p14:sldId id="520"/>
            <p14:sldId id="521"/>
            <p14:sldId id="523"/>
            <p14:sldId id="264"/>
            <p14:sldId id="265"/>
            <p14:sldId id="525"/>
            <p14:sldId id="528"/>
            <p14:sldId id="529"/>
            <p14:sldId id="526"/>
            <p14:sldId id="530"/>
            <p14:sldId id="531"/>
            <p14:sldId id="533"/>
            <p14:sldId id="532"/>
            <p14:sldId id="53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32" autoAdjust="0"/>
    <p:restoredTop sz="73642" autoAdjust="0"/>
  </p:normalViewPr>
  <p:slideViewPr>
    <p:cSldViewPr snapToGrid="0">
      <p:cViewPr varScale="1">
        <p:scale>
          <a:sx n="50" d="100"/>
          <a:sy n="50" d="100"/>
        </p:scale>
        <p:origin x="1008" y="32"/>
      </p:cViewPr>
      <p:guideLst/>
    </p:cSldViewPr>
  </p:slideViewPr>
  <p:notesTextViewPr>
    <p:cViewPr>
      <p:scale>
        <a:sx n="110" d="100"/>
        <a:sy n="110" d="100"/>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6610CF7-7CFD-4981-8166-0DED1B2490E6}"/>
    <pc:docChg chg="modSld">
      <pc:chgData name="Mitchell Wand" userId="de9b44c55c049659" providerId="LiveId" clId="{86610CF7-7CFD-4981-8166-0DED1B2490E6}" dt="2022-09-20T21:15:19.107" v="1" actId="20577"/>
      <pc:docMkLst>
        <pc:docMk/>
      </pc:docMkLst>
      <pc:sldChg chg="modSp mod">
        <pc:chgData name="Mitchell Wand" userId="de9b44c55c049659" providerId="LiveId" clId="{86610CF7-7CFD-4981-8166-0DED1B2490E6}" dt="2022-09-20T21:14:55.735" v="0" actId="20577"/>
        <pc:sldMkLst>
          <pc:docMk/>
          <pc:sldMk cId="1007606320" sldId="520"/>
        </pc:sldMkLst>
        <pc:spChg chg="mod">
          <ac:chgData name="Mitchell Wand" userId="de9b44c55c049659" providerId="LiveId" clId="{86610CF7-7CFD-4981-8166-0DED1B2490E6}" dt="2022-09-20T21:14:55.735" v="0" actId="20577"/>
          <ac:spMkLst>
            <pc:docMk/>
            <pc:sldMk cId="1007606320" sldId="520"/>
            <ac:spMk id="3" creationId="{F2B1264D-D8C0-AF4A-831C-4CED4E3AF7D4}"/>
          </ac:spMkLst>
        </pc:spChg>
      </pc:sldChg>
      <pc:sldChg chg="modNotesTx">
        <pc:chgData name="Mitchell Wand" userId="de9b44c55c049659" providerId="LiveId" clId="{86610CF7-7CFD-4981-8166-0DED1B2490E6}" dt="2022-09-20T21:15:19.107" v="1" actId="20577"/>
        <pc:sldMkLst>
          <pc:docMk/>
          <pc:sldMk cId="1985064915" sldId="521"/>
        </pc:sldMkLst>
      </pc:sldChg>
    </pc:docChg>
  </pc:docChgLst>
</pc:chgInfo>
</file>

<file path=ppt/media/image1.jpeg>
</file>

<file path=ppt/media/image2.png>
</file>

<file path=ppt/media/image3.png>
</file>

<file path=ppt/media/image4.jpeg>
</file>

<file path=ppt/media/image5.jpeg>
</file>

<file path=ppt/media/image6.jpe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knowledgeable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 By engaging our HRT pillars, we can create an environment that provides the psychological safety to our teammates that they will feel capable of asking for the kind of support that they need in order to be the most effective teammates that they can be.</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context of teams and team performance, one important metric to consider is the bus factor: which is to say, how many members of your team are entirely irreplaceable, the sole holders of particular, specialized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endParaRPr lang="en-US" dirty="0"/>
          </a:p>
          <a:p>
            <a:endParaRPr lang="en-US" dirty="0"/>
          </a:p>
          <a:p>
            <a:r>
              <a:rPr lang="en-US" dirty="0"/>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92041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[Ask students to share experiences good and bad of working in teams]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a:t>
            </a:r>
            <a:r>
              <a:rPr lang="en-US" dirty="0" err="1"/>
              <a:t>dien’t</a:t>
            </a:r>
            <a:r>
              <a:rPr lang="en-US" dirty="0"/>
              <a: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teams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149072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favors teams that are organized around product value, rather than technology or platform.</a:t>
            </a:r>
          </a:p>
          <a:p>
            <a:endParaRPr lang="en-US" dirty="0"/>
          </a:p>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2417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1/14/2023</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1/14/2023</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1/14/2023</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1/14/2023</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1/14/2023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1/14/2023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1/14/2023</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1/14/2023</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1/14/2023</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1/14/2023</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1/14/2023</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1/14/2023</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1/14/2023</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6.3: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Jan Vitek and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normAutofit fontScale="90000"/>
          </a:bodyPr>
          <a:lstStyle/>
          <a:p>
            <a:r>
              <a:rPr lang="en-US" dirty="0"/>
              <a:t>Encourage team members to treat others well? </a:t>
            </a:r>
            <a:br>
              <a:rPr lang="en-US" dirty="0"/>
            </a:br>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a:t>
            </a:r>
            <a:r>
              <a:rPr lang="en-US" b="1" dirty="0"/>
              <a:t>Humility</a:t>
            </a:r>
            <a:r>
              <a:rPr lang="en-US" dirty="0"/>
              <a:t>: You are not the center of the universe (nor is your code!). You’re neither omniscient nor infallible. You’re open to self-improvement.</a:t>
            </a:r>
          </a:p>
          <a:p>
            <a:r>
              <a:rPr lang="en-US" dirty="0"/>
              <a:t>Pillar 2: </a:t>
            </a:r>
            <a:r>
              <a:rPr lang="en-US" b="1" dirty="0"/>
              <a:t>Respect</a:t>
            </a:r>
            <a:r>
              <a:rPr lang="en-US" dirty="0"/>
              <a:t>: You genuinely care about others you work with. You treat them kindly and appreciate their abilities and accomplishments.</a:t>
            </a:r>
          </a:p>
          <a:p>
            <a:r>
              <a:rPr lang="en-US" dirty="0"/>
              <a:t>Pillar 3: </a:t>
            </a:r>
            <a:r>
              <a:rPr lang="en-US" b="1" dirty="0"/>
              <a:t>Trust</a:t>
            </a:r>
            <a:r>
              <a:rPr lang="en-US" dirty="0"/>
              <a: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Everyone else does it right,</a:t>
              </a:r>
            </a:p>
            <a:p>
              <a:pPr>
                <a:defRPr sz="4000">
                  <a:solidFill>
                    <a:srgbClr val="000000"/>
                  </a:solidFill>
                </a:defRPr>
              </a:pPr>
              <a:r>
                <a:rPr sz="200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13</a:t>
            </a:fld>
            <a:endParaRPr lang="en-US"/>
          </a:p>
        </p:txBody>
      </p:sp>
    </p:spTree>
    <p:extLst>
      <p:ext uri="{BB962C8B-B14F-4D97-AF65-F5344CB8AC3E}">
        <p14:creationId xmlns:p14="http://schemas.microsoft.com/office/powerpoint/2010/main" val="2812666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26696-F8F1-6442-B231-4237D5EC658C}"/>
              </a:ext>
            </a:extLst>
          </p:cNvPr>
          <p:cNvSpPr>
            <a:spLocks noGrp="1"/>
          </p:cNvSpPr>
          <p:nvPr>
            <p:ph type="title"/>
          </p:nvPr>
        </p:nvSpPr>
        <p:spPr>
          <a:xfrm>
            <a:off x="640080" y="325369"/>
            <a:ext cx="4368602" cy="1956841"/>
          </a:xfrm>
        </p:spPr>
        <p:txBody>
          <a:bodyPr anchor="b">
            <a:normAutofit/>
          </a:bodyPr>
          <a:lstStyle/>
          <a:p>
            <a:r>
              <a:rPr lang="en-US" sz="3400"/>
              <a:t>Bus Factor &amp; Importance of Information Sharing</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02DC1-BE28-F445-831C-2FC7B4BC5A54}"/>
              </a:ext>
            </a:extLst>
          </p:cNvPr>
          <p:cNvSpPr>
            <a:spLocks noGrp="1"/>
          </p:cNvSpPr>
          <p:nvPr>
            <p:ph idx="1"/>
          </p:nvPr>
        </p:nvSpPr>
        <p:spPr>
          <a:xfrm>
            <a:off x="640080" y="2872899"/>
            <a:ext cx="4243589" cy="3320668"/>
          </a:xfrm>
        </p:spPr>
        <p:txBody>
          <a:bodyPr>
            <a:normAutofit/>
          </a:bodyPr>
          <a:lstStyle/>
          <a:p>
            <a:endParaRPr lang="en-US" sz="2200"/>
          </a:p>
        </p:txBody>
      </p:sp>
      <p:pic>
        <p:nvPicPr>
          <p:cNvPr id="5" name="mario-sessions-0TmYp58QVNQ-unsplash.jpg" descr="mario-sessions-0TmYp58QVNQ-unsplash.jpg">
            <a:extLst>
              <a:ext uri="{FF2B5EF4-FFF2-40B4-BE49-F238E27FC236}">
                <a16:creationId xmlns:a16="http://schemas.microsoft.com/office/drawing/2014/main" id="{A278791F-5A31-374B-9848-7D5E06351847}"/>
              </a:ext>
            </a:extLst>
          </p:cNvPr>
          <p:cNvPicPr>
            <a:picLocks noChangeAspect="1"/>
          </p:cNvPicPr>
          <p:nvPr/>
        </p:nvPicPr>
        <p:blipFill rotWithShape="1">
          <a:blip r:embed="rId3"/>
          <a:srcRect l="16854" r="1619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9C856172-3BB7-7543-A0C8-37613E01A14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a:solidFill>
                  <a:srgbClr val="FFFFFF"/>
                </a:solidFill>
              </a:rPr>
              <a:pPr>
                <a:spcAft>
                  <a:spcPts val="600"/>
                </a:spcAft>
              </a:pPr>
              <a:t>14</a:t>
            </a:fld>
            <a:endParaRPr lang="en-US">
              <a:solidFill>
                <a:srgbClr val="FFFFFF"/>
              </a:solidFill>
            </a:endParaRPr>
          </a:p>
        </p:txBody>
      </p:sp>
      <p:pic>
        <p:nvPicPr>
          <p:cNvPr id="8194" name="Picture 2">
            <a:extLst>
              <a:ext uri="{FF2B5EF4-FFF2-40B4-BE49-F238E27FC236}">
                <a16:creationId xmlns:a16="http://schemas.microsoft.com/office/drawing/2014/main" id="{191FF492-B0B6-8141-8D3A-73346B8345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10" t="29963" b="4851"/>
          <a:stretch/>
        </p:blipFill>
        <p:spPr bwMode="auto">
          <a:xfrm>
            <a:off x="179708" y="4252719"/>
            <a:ext cx="9407921"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9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sz="4000"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15</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16</a:t>
            </a:fld>
            <a:endParaRPr lang="en-US"/>
          </a:p>
        </p:txBody>
      </p:sp>
    </p:spTree>
    <p:extLst>
      <p:ext uri="{BB962C8B-B14F-4D97-AF65-F5344CB8AC3E}">
        <p14:creationId xmlns:p14="http://schemas.microsoft.com/office/powerpoint/2010/main" val="4025309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2012344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12350268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1694982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4</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team-members to treat each other well?</a:t>
            </a:r>
          </a:p>
          <a:p>
            <a:r>
              <a:rPr lang="en-US" dirty="0"/>
              <a:t>How do you encourage teams to share knowledge and collaborate?</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1007606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630936" y="2807208"/>
            <a:ext cx="3429000" cy="34107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6</a:t>
            </a:fld>
            <a:endParaRPr lang="en-US"/>
          </a:p>
        </p:txBody>
      </p:sp>
    </p:spTree>
    <p:extLst>
      <p:ext uri="{BB962C8B-B14F-4D97-AF65-F5344CB8AC3E}">
        <p14:creationId xmlns:p14="http://schemas.microsoft.com/office/powerpoint/2010/main" val="1985064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sz="5000"/>
              <a:t>Agile Favors “Two-Pizza” Teams</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7</a:t>
            </a:fld>
            <a:endParaRPr lang="en-US"/>
          </a:p>
        </p:txBody>
      </p:sp>
    </p:spTree>
    <p:extLst>
      <p:ext uri="{BB962C8B-B14F-4D97-AF65-F5344CB8AC3E}">
        <p14:creationId xmlns:p14="http://schemas.microsoft.com/office/powerpoint/2010/main" val="3927597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12" name="You are the support person for your changes, regardless of platform…"/>
          <p:cNvSpPr txBox="1">
            <a:spLocks noGrp="1"/>
          </p:cNvSpPr>
          <p:nvPr>
            <p:ph type="body" idx="1"/>
          </p:nvPr>
        </p:nvSpPr>
        <p:spPr>
          <a:prstGeom prst="rect">
            <a:avLst/>
          </a:prstGeom>
        </p:spPr>
        <p:txBody>
          <a:bodyPr/>
          <a:lstStyle/>
          <a:p>
            <a:pPr marL="0" indent="0">
              <a:buNone/>
            </a:pPr>
            <a:r>
              <a:rPr dirty="0"/>
              <a:t>Example: Facebook mobile teams (</a:t>
            </a:r>
            <a:r>
              <a:rPr lang="en-US" dirty="0"/>
              <a:t>with platform organization</a:t>
            </a:r>
            <a:r>
              <a:rPr dirty="0"/>
              <a:t>)</a:t>
            </a:r>
          </a:p>
        </p:txBody>
      </p:sp>
      <p:sp>
        <p:nvSpPr>
          <p:cNvPr id="21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2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641082" y="6212830"/>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7" name="Platform Experts"/>
          <p:cNvSpPr/>
          <p:nvPr/>
        </p:nvSpPr>
        <p:spPr>
          <a:xfrm>
            <a:off x="5900293" y="6232303"/>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sp>
        <p:nvSpPr>
          <p:cNvPr id="238"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845719"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845719"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845719"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845719"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845719"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845719"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45" name="Group">
            <a:extLst>
              <a:ext uri="{FF2B5EF4-FFF2-40B4-BE49-F238E27FC236}">
                <a16:creationId xmlns:a16="http://schemas.microsoft.com/office/drawing/2014/main" id="{C785609E-6D3A-1646-9C1B-6AABD90BBD34}"/>
              </a:ext>
            </a:extLst>
          </p:cNvPr>
          <p:cNvGrpSpPr/>
          <p:nvPr/>
        </p:nvGrpSpPr>
        <p:grpSpPr>
          <a:xfrm>
            <a:off x="2037436" y="3971731"/>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9" name="You are the support person for your changes, regardless of platform…"/>
          <p:cNvSpPr txBox="1">
            <a:spLocks noGrp="1"/>
          </p:cNvSpPr>
          <p:nvPr>
            <p:ph type="body" idx="1"/>
          </p:nvPr>
        </p:nvSpPr>
        <p:spPr>
          <a:xfrm>
            <a:off x="838200" y="1825625"/>
            <a:ext cx="10515600" cy="1631157"/>
          </a:xfrm>
          <a:prstGeom prst="rect">
            <a:avLst/>
          </a:prstGeom>
        </p:spPr>
        <p:txBody>
          <a:bodyPr/>
          <a:lstStyle/>
          <a:p>
            <a:pPr marL="0" indent="0">
              <a:buNone/>
            </a:pPr>
            <a:r>
              <a:rPr lang="en-US" dirty="0"/>
              <a:t>Example: Facebook mobile teams (with platform organization)</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12568</TotalTime>
  <Words>4027</Words>
  <Application>Microsoft Office PowerPoint</Application>
  <PresentationFormat>Widescreen</PresentationFormat>
  <Paragraphs>323</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Calibri</vt:lpstr>
      <vt:lpstr>Calibri Light</vt:lpstr>
      <vt:lpstr>Arial</vt:lpstr>
      <vt:lpstr>Verdana</vt:lpstr>
      <vt:lpstr>Office Theme</vt:lpstr>
      <vt:lpstr>CS 4530: Fundamentals of Software Engineering Lesson 6.3: Teams</vt:lpstr>
      <vt:lpstr>Learning Goals for this Lesson</vt:lpstr>
      <vt:lpstr>Why Teams? “The 10x Engineer”</vt:lpstr>
      <vt:lpstr>Teams are hard: Brooks’ Law</vt:lpstr>
      <vt:lpstr>What goes wrong with teams in software development?</vt:lpstr>
      <vt:lpstr>How do we structure teams efficiently?</vt:lpstr>
      <vt:lpstr>Agile Favors “Two-Pizza” Teams</vt:lpstr>
      <vt:lpstr>Agile Favors “Product” teams, not ”Platform” teams</vt:lpstr>
      <vt:lpstr>Agile Favors “Product” teams, not ”Platform” teams</vt:lpstr>
      <vt:lpstr>Encourage team members to treat others well?  Three Pillars of Social Skills</vt:lpstr>
      <vt:lpstr>HRT Example: Code Review</vt:lpstr>
      <vt:lpstr>HRT Example: Code Review</vt:lpstr>
      <vt:lpstr>Scaling Communication</vt:lpstr>
      <vt:lpstr>Bus Factor &amp; Importance of Information Sharing</vt:lpstr>
      <vt:lpstr>Responding to Failures</vt:lpstr>
      <vt:lpstr>Blameless Post-Mortems</vt:lpstr>
      <vt:lpstr>How Not to Respond to Failures</vt:lpstr>
      <vt:lpstr>Conducting Postmortems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Lesson 6.3: Teams</dc:title>
  <dc:creator>Mitchell Wand</dc:creator>
  <cp:lastModifiedBy>Bhutta, Adeel</cp:lastModifiedBy>
  <cp:revision>229</cp:revision>
  <dcterms:created xsi:type="dcterms:W3CDTF">2021-01-07T15:19:22Z</dcterms:created>
  <dcterms:modified xsi:type="dcterms:W3CDTF">2023-01-15T03:18:19Z</dcterms:modified>
</cp:coreProperties>
</file>

<file path=docProps/thumbnail.jpeg>
</file>